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AC8FD2-AEC4-8C4B-4170-A7DA6A77FC01}" v="1026" dt="2026-02-05T19:26:06.9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Tableau périodique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28E2D9-CB19-95CE-E6DA-4D32B76C2C1D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11684479" y="6397623"/>
            <a:ext cx="382437" cy="110019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>
              <a:buNone/>
            </a:pPr>
            <a:endParaRPr lang="fr-FR"/>
          </a:p>
          <a:p>
            <a:pPr>
              <a:buNone/>
            </a:pPr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13C956E-D84D-D452-43FA-D1474918C864}"/>
              </a:ext>
            </a:extLst>
          </p:cNvPr>
          <p:cNvSpPr/>
          <p:nvPr/>
        </p:nvSpPr>
        <p:spPr>
          <a:xfrm>
            <a:off x="1556193" y="1766226"/>
            <a:ext cx="828260" cy="1109869"/>
          </a:xfrm>
          <a:prstGeom prst="rect">
            <a:avLst/>
          </a:prstGeom>
          <a:solidFill>
            <a:schemeClr val="bg2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BBE0CD-ADE3-0BFD-535A-A45D316E3DE9}"/>
              </a:ext>
            </a:extLst>
          </p:cNvPr>
          <p:cNvSpPr/>
          <p:nvPr/>
        </p:nvSpPr>
        <p:spPr>
          <a:xfrm>
            <a:off x="2390079" y="2873282"/>
            <a:ext cx="828260" cy="1109869"/>
          </a:xfrm>
          <a:prstGeom prst="rect">
            <a:avLst/>
          </a:prstGeom>
          <a:solidFill>
            <a:schemeClr val="bg2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6C9556-FDD4-B697-090C-B1CB62C6E94E}"/>
              </a:ext>
            </a:extLst>
          </p:cNvPr>
          <p:cNvSpPr/>
          <p:nvPr/>
        </p:nvSpPr>
        <p:spPr>
          <a:xfrm>
            <a:off x="1556193" y="2873282"/>
            <a:ext cx="828260" cy="1109869"/>
          </a:xfrm>
          <a:prstGeom prst="rect">
            <a:avLst/>
          </a:prstGeom>
          <a:solidFill>
            <a:schemeClr val="bg2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06BA85-35F9-5E26-2051-2222ADE08BAB}"/>
              </a:ext>
            </a:extLst>
          </p:cNvPr>
          <p:cNvSpPr/>
          <p:nvPr/>
        </p:nvSpPr>
        <p:spPr>
          <a:xfrm>
            <a:off x="1556192" y="3980338"/>
            <a:ext cx="828260" cy="1109869"/>
          </a:xfrm>
          <a:prstGeom prst="rect">
            <a:avLst/>
          </a:prstGeom>
          <a:solidFill>
            <a:schemeClr val="bg2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9DA24DA-A975-0B8C-F4DC-A8997C3D051B}"/>
              </a:ext>
            </a:extLst>
          </p:cNvPr>
          <p:cNvSpPr/>
          <p:nvPr/>
        </p:nvSpPr>
        <p:spPr>
          <a:xfrm>
            <a:off x="2390079" y="3980338"/>
            <a:ext cx="828260" cy="1109869"/>
          </a:xfrm>
          <a:prstGeom prst="rect">
            <a:avLst/>
          </a:prstGeom>
          <a:solidFill>
            <a:schemeClr val="bg2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868EA73-C0EE-35AF-0AEB-DCF8482AE7C6}"/>
              </a:ext>
            </a:extLst>
          </p:cNvPr>
          <p:cNvSpPr/>
          <p:nvPr/>
        </p:nvSpPr>
        <p:spPr>
          <a:xfrm>
            <a:off x="2390078" y="5087395"/>
            <a:ext cx="828260" cy="1109869"/>
          </a:xfrm>
          <a:prstGeom prst="rect">
            <a:avLst/>
          </a:prstGeom>
          <a:solidFill>
            <a:schemeClr val="bg2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519A436-313F-CBF9-0864-797F016A6E6B}"/>
              </a:ext>
            </a:extLst>
          </p:cNvPr>
          <p:cNvSpPr/>
          <p:nvPr/>
        </p:nvSpPr>
        <p:spPr>
          <a:xfrm>
            <a:off x="1556192" y="5087395"/>
            <a:ext cx="828260" cy="1109869"/>
          </a:xfrm>
          <a:prstGeom prst="rect">
            <a:avLst/>
          </a:prstGeom>
          <a:solidFill>
            <a:schemeClr val="bg2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FBBD07-74B5-517E-9F4B-B747260D9381}"/>
              </a:ext>
            </a:extLst>
          </p:cNvPr>
          <p:cNvSpPr/>
          <p:nvPr/>
        </p:nvSpPr>
        <p:spPr>
          <a:xfrm>
            <a:off x="6789550" y="2945168"/>
            <a:ext cx="828260" cy="1109869"/>
          </a:xfrm>
          <a:prstGeom prst="rect">
            <a:avLst/>
          </a:prstGeom>
          <a:solidFill>
            <a:schemeClr val="bg2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64D6C1A-D7D1-3843-E657-9E9687A6A683}"/>
              </a:ext>
            </a:extLst>
          </p:cNvPr>
          <p:cNvSpPr/>
          <p:nvPr/>
        </p:nvSpPr>
        <p:spPr>
          <a:xfrm>
            <a:off x="5955663" y="2945168"/>
            <a:ext cx="828260" cy="1109869"/>
          </a:xfrm>
          <a:prstGeom prst="rect">
            <a:avLst/>
          </a:prstGeom>
          <a:solidFill>
            <a:schemeClr val="bg2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983AF8-F252-4644-E2B5-99DDCDFE3D1E}"/>
              </a:ext>
            </a:extLst>
          </p:cNvPr>
          <p:cNvSpPr/>
          <p:nvPr/>
        </p:nvSpPr>
        <p:spPr>
          <a:xfrm>
            <a:off x="5121777" y="2945169"/>
            <a:ext cx="828260" cy="1109869"/>
          </a:xfrm>
          <a:prstGeom prst="rect">
            <a:avLst/>
          </a:prstGeom>
          <a:solidFill>
            <a:schemeClr val="bg2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7E8389A-65F4-2EE1-3127-F5935940CDCC}"/>
              </a:ext>
            </a:extLst>
          </p:cNvPr>
          <p:cNvSpPr/>
          <p:nvPr/>
        </p:nvSpPr>
        <p:spPr>
          <a:xfrm>
            <a:off x="9291210" y="2945168"/>
            <a:ext cx="828260" cy="1109869"/>
          </a:xfrm>
          <a:prstGeom prst="rect">
            <a:avLst/>
          </a:prstGeom>
          <a:solidFill>
            <a:schemeClr val="bg2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30480E9-D7B4-B988-947D-D8FDE7C0DD4C}"/>
              </a:ext>
            </a:extLst>
          </p:cNvPr>
          <p:cNvSpPr/>
          <p:nvPr/>
        </p:nvSpPr>
        <p:spPr>
          <a:xfrm>
            <a:off x="8457324" y="2945169"/>
            <a:ext cx="828260" cy="1109869"/>
          </a:xfrm>
          <a:prstGeom prst="rect">
            <a:avLst/>
          </a:prstGeom>
          <a:solidFill>
            <a:schemeClr val="bg2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17BFBF6-91AA-50F9-9039-1D24A4D7C4CE}"/>
              </a:ext>
            </a:extLst>
          </p:cNvPr>
          <p:cNvSpPr/>
          <p:nvPr/>
        </p:nvSpPr>
        <p:spPr>
          <a:xfrm>
            <a:off x="7623437" y="2945168"/>
            <a:ext cx="828260" cy="1109869"/>
          </a:xfrm>
          <a:prstGeom prst="rect">
            <a:avLst/>
          </a:prstGeom>
          <a:solidFill>
            <a:schemeClr val="bg2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6B72A32-CF9C-BBB6-2702-E687F2C95C12}"/>
              </a:ext>
            </a:extLst>
          </p:cNvPr>
          <p:cNvSpPr/>
          <p:nvPr/>
        </p:nvSpPr>
        <p:spPr>
          <a:xfrm>
            <a:off x="6789549" y="4052224"/>
            <a:ext cx="828260" cy="1109869"/>
          </a:xfrm>
          <a:prstGeom prst="rect">
            <a:avLst/>
          </a:prstGeom>
          <a:solidFill>
            <a:schemeClr val="bg2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E04D660-BF12-3DBB-F99E-C74D1B2A9035}"/>
              </a:ext>
            </a:extLst>
          </p:cNvPr>
          <p:cNvSpPr/>
          <p:nvPr/>
        </p:nvSpPr>
        <p:spPr>
          <a:xfrm>
            <a:off x="5955662" y="4052224"/>
            <a:ext cx="828260" cy="1109869"/>
          </a:xfrm>
          <a:prstGeom prst="rect">
            <a:avLst/>
          </a:prstGeom>
          <a:solidFill>
            <a:schemeClr val="bg2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CA80938-B5FF-0F43-70A4-171F71F1B29B}"/>
              </a:ext>
            </a:extLst>
          </p:cNvPr>
          <p:cNvSpPr/>
          <p:nvPr/>
        </p:nvSpPr>
        <p:spPr>
          <a:xfrm>
            <a:off x="5121776" y="4052225"/>
            <a:ext cx="828260" cy="1109869"/>
          </a:xfrm>
          <a:prstGeom prst="rect">
            <a:avLst/>
          </a:prstGeom>
          <a:solidFill>
            <a:schemeClr val="bg2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72CEF6F-6D36-B7AD-0303-62A5B5266B5F}"/>
              </a:ext>
            </a:extLst>
          </p:cNvPr>
          <p:cNvSpPr/>
          <p:nvPr/>
        </p:nvSpPr>
        <p:spPr>
          <a:xfrm>
            <a:off x="9291209" y="4052224"/>
            <a:ext cx="828260" cy="1109869"/>
          </a:xfrm>
          <a:prstGeom prst="rect">
            <a:avLst/>
          </a:prstGeom>
          <a:solidFill>
            <a:schemeClr val="bg2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DD6F048-6E70-895A-455D-6E93DFDB98CB}"/>
              </a:ext>
            </a:extLst>
          </p:cNvPr>
          <p:cNvSpPr/>
          <p:nvPr/>
        </p:nvSpPr>
        <p:spPr>
          <a:xfrm>
            <a:off x="8457323" y="4052225"/>
            <a:ext cx="828260" cy="1109869"/>
          </a:xfrm>
          <a:prstGeom prst="rect">
            <a:avLst/>
          </a:prstGeom>
          <a:solidFill>
            <a:schemeClr val="bg2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270863C-56E0-F5BA-FD14-FD78CC2F0A5F}"/>
              </a:ext>
            </a:extLst>
          </p:cNvPr>
          <p:cNvSpPr/>
          <p:nvPr/>
        </p:nvSpPr>
        <p:spPr>
          <a:xfrm>
            <a:off x="7623436" y="4052224"/>
            <a:ext cx="828260" cy="1109869"/>
          </a:xfrm>
          <a:prstGeom prst="rect">
            <a:avLst/>
          </a:prstGeom>
          <a:solidFill>
            <a:schemeClr val="bg2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BEB08BC-9E59-767B-1439-AE846E416CB3}"/>
              </a:ext>
            </a:extLst>
          </p:cNvPr>
          <p:cNvSpPr/>
          <p:nvPr/>
        </p:nvSpPr>
        <p:spPr>
          <a:xfrm>
            <a:off x="9291211" y="1838112"/>
            <a:ext cx="828260" cy="1109869"/>
          </a:xfrm>
          <a:prstGeom prst="rect">
            <a:avLst/>
          </a:prstGeom>
          <a:solidFill>
            <a:schemeClr val="bg2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17EC8AE6-3981-7A57-1A23-56CEDD9B8E22}"/>
              </a:ext>
            </a:extLst>
          </p:cNvPr>
          <p:cNvSpPr txBox="1"/>
          <p:nvPr/>
        </p:nvSpPr>
        <p:spPr>
          <a:xfrm>
            <a:off x="1722782" y="2100344"/>
            <a:ext cx="665109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3200"/>
              <a:t>H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B182BA36-6F71-5F18-992B-DC8D066FD3F1}"/>
              </a:ext>
            </a:extLst>
          </p:cNvPr>
          <p:cNvSpPr txBox="1"/>
          <p:nvPr/>
        </p:nvSpPr>
        <p:spPr>
          <a:xfrm>
            <a:off x="1563068" y="1832175"/>
            <a:ext cx="1046672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400"/>
              <a:t>1        1,01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3ECCD4D3-285D-8D99-8BF2-4642B96CDB49}"/>
              </a:ext>
            </a:extLst>
          </p:cNvPr>
          <p:cNvSpPr txBox="1"/>
          <p:nvPr/>
        </p:nvSpPr>
        <p:spPr>
          <a:xfrm flipH="1">
            <a:off x="9316527" y="2149415"/>
            <a:ext cx="1063924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3200"/>
              <a:t>He</a:t>
            </a:r>
            <a:endParaRPr lang="fr-FR" sz="3200" dirty="0"/>
          </a:p>
          <a:p>
            <a:pPr algn="ctr"/>
            <a:endParaRPr lang="fr-FR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6F3801EB-4A10-37D3-6D8B-519E04021FF6}"/>
              </a:ext>
            </a:extLst>
          </p:cNvPr>
          <p:cNvSpPr txBox="1"/>
          <p:nvPr/>
        </p:nvSpPr>
        <p:spPr>
          <a:xfrm>
            <a:off x="9298086" y="1832174"/>
            <a:ext cx="1046672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400"/>
              <a:t>2             4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63290488-69B4-26B3-8D45-4249B94AA0A6}"/>
              </a:ext>
            </a:extLst>
          </p:cNvPr>
          <p:cNvSpPr txBox="1"/>
          <p:nvPr/>
        </p:nvSpPr>
        <p:spPr>
          <a:xfrm>
            <a:off x="1563068" y="2939232"/>
            <a:ext cx="1233577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400"/>
              <a:t>3       6,94</a:t>
            </a:r>
            <a:endParaRPr lang="fr-FR" sz="1400" dirty="0"/>
          </a:p>
        </p:txBody>
      </p:sp>
      <p:sp>
        <p:nvSpPr>
          <p:cNvPr id="35" name="ZoneTexte 30">
            <a:extLst>
              <a:ext uri="{FF2B5EF4-FFF2-40B4-BE49-F238E27FC236}">
                <a16:creationId xmlns:a16="http://schemas.microsoft.com/office/drawing/2014/main" id="{B182BA36-6F71-5F18-992B-DC8D066FD3F1}"/>
              </a:ext>
            </a:extLst>
          </p:cNvPr>
          <p:cNvSpPr txBox="1"/>
          <p:nvPr/>
        </p:nvSpPr>
        <p:spPr>
          <a:xfrm>
            <a:off x="1563068" y="1832175"/>
            <a:ext cx="1046672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/>
              <a:t>1</a:t>
            </a:r>
          </a:p>
        </p:txBody>
      </p:sp>
      <p:sp>
        <p:nvSpPr>
          <p:cNvPr id="37" name="ZoneTexte 30">
            <a:extLst>
              <a:ext uri="{FF2B5EF4-FFF2-40B4-BE49-F238E27FC236}">
                <a16:creationId xmlns:a16="http://schemas.microsoft.com/office/drawing/2014/main" id="{58C984CB-3F94-22F3-D45A-71634BCA1136}"/>
              </a:ext>
            </a:extLst>
          </p:cNvPr>
          <p:cNvSpPr txBox="1"/>
          <p:nvPr/>
        </p:nvSpPr>
        <p:spPr>
          <a:xfrm>
            <a:off x="8464200" y="2953609"/>
            <a:ext cx="1046672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/>
              <a:t>9           19</a:t>
            </a:r>
            <a:endParaRPr lang="fr-FR" sz="1400" dirty="0"/>
          </a:p>
        </p:txBody>
      </p:sp>
      <p:sp>
        <p:nvSpPr>
          <p:cNvPr id="38" name="ZoneTexte 30">
            <a:extLst>
              <a:ext uri="{FF2B5EF4-FFF2-40B4-BE49-F238E27FC236}">
                <a16:creationId xmlns:a16="http://schemas.microsoft.com/office/drawing/2014/main" id="{C1E1CD2E-C053-D2A9-4753-44887646AA8E}"/>
              </a:ext>
            </a:extLst>
          </p:cNvPr>
          <p:cNvSpPr txBox="1"/>
          <p:nvPr/>
        </p:nvSpPr>
        <p:spPr>
          <a:xfrm>
            <a:off x="7630313" y="2953608"/>
            <a:ext cx="1046672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/>
              <a:t>8          16</a:t>
            </a:r>
            <a:endParaRPr lang="fr-FR"/>
          </a:p>
        </p:txBody>
      </p:sp>
      <p:sp>
        <p:nvSpPr>
          <p:cNvPr id="39" name="ZoneTexte 30">
            <a:extLst>
              <a:ext uri="{FF2B5EF4-FFF2-40B4-BE49-F238E27FC236}">
                <a16:creationId xmlns:a16="http://schemas.microsoft.com/office/drawing/2014/main" id="{80DB28D7-0DC0-1DEB-06AE-453725E06CA5}"/>
              </a:ext>
            </a:extLst>
          </p:cNvPr>
          <p:cNvSpPr txBox="1"/>
          <p:nvPr/>
        </p:nvSpPr>
        <p:spPr>
          <a:xfrm>
            <a:off x="2382577" y="2939231"/>
            <a:ext cx="1046672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/>
              <a:t>4         9,01</a:t>
            </a:r>
            <a:endParaRPr lang="fr-FR" sz="1400" dirty="0"/>
          </a:p>
        </p:txBody>
      </p:sp>
      <p:sp>
        <p:nvSpPr>
          <p:cNvPr id="42" name="ZoneTexte 30">
            <a:extLst>
              <a:ext uri="{FF2B5EF4-FFF2-40B4-BE49-F238E27FC236}">
                <a16:creationId xmlns:a16="http://schemas.microsoft.com/office/drawing/2014/main" id="{2F5D171E-8CF5-D437-6F14-ABD4E5A0FBE4}"/>
              </a:ext>
            </a:extLst>
          </p:cNvPr>
          <p:cNvSpPr txBox="1"/>
          <p:nvPr/>
        </p:nvSpPr>
        <p:spPr>
          <a:xfrm>
            <a:off x="5128652" y="2953608"/>
            <a:ext cx="1046672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/>
              <a:t>5     10,81</a:t>
            </a:r>
            <a:endParaRPr lang="fr-FR" sz="1400" dirty="0"/>
          </a:p>
        </p:txBody>
      </p:sp>
      <p:sp>
        <p:nvSpPr>
          <p:cNvPr id="43" name="ZoneTexte 30">
            <a:extLst>
              <a:ext uri="{FF2B5EF4-FFF2-40B4-BE49-F238E27FC236}">
                <a16:creationId xmlns:a16="http://schemas.microsoft.com/office/drawing/2014/main" id="{FE64C559-0319-EA25-91F7-45EBD8D2C388}"/>
              </a:ext>
            </a:extLst>
          </p:cNvPr>
          <p:cNvSpPr txBox="1"/>
          <p:nvPr/>
        </p:nvSpPr>
        <p:spPr>
          <a:xfrm>
            <a:off x="5962540" y="2953608"/>
            <a:ext cx="1247955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/>
              <a:t>6     12,01</a:t>
            </a:r>
            <a:endParaRPr lang="fr-FR" sz="1400" dirty="0"/>
          </a:p>
        </p:txBody>
      </p:sp>
      <p:sp>
        <p:nvSpPr>
          <p:cNvPr id="44" name="ZoneTexte 30">
            <a:extLst>
              <a:ext uri="{FF2B5EF4-FFF2-40B4-BE49-F238E27FC236}">
                <a16:creationId xmlns:a16="http://schemas.microsoft.com/office/drawing/2014/main" id="{8B2A4CF8-7947-7EEF-2656-B2CBE1025AA6}"/>
              </a:ext>
            </a:extLst>
          </p:cNvPr>
          <p:cNvSpPr txBox="1"/>
          <p:nvPr/>
        </p:nvSpPr>
        <p:spPr>
          <a:xfrm>
            <a:off x="6796426" y="2953608"/>
            <a:ext cx="1046672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/>
              <a:t>7      14,01</a:t>
            </a:r>
            <a:endParaRPr lang="fr-FR" sz="1400" dirty="0"/>
          </a:p>
        </p:txBody>
      </p:sp>
      <p:sp>
        <p:nvSpPr>
          <p:cNvPr id="45" name="ZoneTexte 30">
            <a:extLst>
              <a:ext uri="{FF2B5EF4-FFF2-40B4-BE49-F238E27FC236}">
                <a16:creationId xmlns:a16="http://schemas.microsoft.com/office/drawing/2014/main" id="{A21B0902-D87D-DFEC-C443-07BABA6E89CF}"/>
              </a:ext>
            </a:extLst>
          </p:cNvPr>
          <p:cNvSpPr txBox="1"/>
          <p:nvPr/>
        </p:nvSpPr>
        <p:spPr>
          <a:xfrm>
            <a:off x="2396954" y="4046288"/>
            <a:ext cx="1046672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/>
              <a:t>12         24</a:t>
            </a:r>
            <a:endParaRPr lang="fr-FR" sz="1400" dirty="0"/>
          </a:p>
        </p:txBody>
      </p:sp>
      <p:sp>
        <p:nvSpPr>
          <p:cNvPr id="46" name="ZoneTexte 30">
            <a:extLst>
              <a:ext uri="{FF2B5EF4-FFF2-40B4-BE49-F238E27FC236}">
                <a16:creationId xmlns:a16="http://schemas.microsoft.com/office/drawing/2014/main" id="{A172361D-EA73-9354-23AD-8C727E032547}"/>
              </a:ext>
            </a:extLst>
          </p:cNvPr>
          <p:cNvSpPr txBox="1"/>
          <p:nvPr/>
        </p:nvSpPr>
        <p:spPr>
          <a:xfrm>
            <a:off x="1548690" y="4046288"/>
            <a:ext cx="1061049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/>
              <a:t>11         23</a:t>
            </a:r>
          </a:p>
        </p:txBody>
      </p:sp>
      <p:sp>
        <p:nvSpPr>
          <p:cNvPr id="47" name="ZoneTexte 30">
            <a:extLst>
              <a:ext uri="{FF2B5EF4-FFF2-40B4-BE49-F238E27FC236}">
                <a16:creationId xmlns:a16="http://schemas.microsoft.com/office/drawing/2014/main" id="{AE9406CD-92F0-4AB7-BA57-8462850959EB}"/>
              </a:ext>
            </a:extLst>
          </p:cNvPr>
          <p:cNvSpPr txBox="1"/>
          <p:nvPr/>
        </p:nvSpPr>
        <p:spPr>
          <a:xfrm>
            <a:off x="9298086" y="2953608"/>
            <a:ext cx="1046672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/>
              <a:t>10        20</a:t>
            </a:r>
            <a:endParaRPr lang="fr-FR" sz="1400" dirty="0"/>
          </a:p>
        </p:txBody>
      </p:sp>
      <p:sp>
        <p:nvSpPr>
          <p:cNvPr id="48" name="ZoneTexte 30">
            <a:extLst>
              <a:ext uri="{FF2B5EF4-FFF2-40B4-BE49-F238E27FC236}">
                <a16:creationId xmlns:a16="http://schemas.microsoft.com/office/drawing/2014/main" id="{1D9DFCF5-A67D-FC3C-E383-097F29B3E71C}"/>
              </a:ext>
            </a:extLst>
          </p:cNvPr>
          <p:cNvSpPr txBox="1"/>
          <p:nvPr/>
        </p:nvSpPr>
        <p:spPr>
          <a:xfrm>
            <a:off x="9312464" y="4046288"/>
            <a:ext cx="1046672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/>
              <a:t>18      40</a:t>
            </a:r>
            <a:endParaRPr lang="fr-FR" sz="1400" dirty="0"/>
          </a:p>
        </p:txBody>
      </p:sp>
      <p:sp>
        <p:nvSpPr>
          <p:cNvPr id="49" name="ZoneTexte 30">
            <a:extLst>
              <a:ext uri="{FF2B5EF4-FFF2-40B4-BE49-F238E27FC236}">
                <a16:creationId xmlns:a16="http://schemas.microsoft.com/office/drawing/2014/main" id="{ADED3761-C210-6139-C980-22BB151EC76C}"/>
              </a:ext>
            </a:extLst>
          </p:cNvPr>
          <p:cNvSpPr txBox="1"/>
          <p:nvPr/>
        </p:nvSpPr>
        <p:spPr>
          <a:xfrm>
            <a:off x="5962539" y="4046287"/>
            <a:ext cx="1046672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/>
              <a:t>14         28</a:t>
            </a:r>
            <a:endParaRPr lang="fr-FR" sz="1400" dirty="0"/>
          </a:p>
        </p:txBody>
      </p:sp>
      <p:sp>
        <p:nvSpPr>
          <p:cNvPr id="50" name="ZoneTexte 30">
            <a:extLst>
              <a:ext uri="{FF2B5EF4-FFF2-40B4-BE49-F238E27FC236}">
                <a16:creationId xmlns:a16="http://schemas.microsoft.com/office/drawing/2014/main" id="{6E841E57-6B4F-F78D-8382-549FF6EDB3CD}"/>
              </a:ext>
            </a:extLst>
          </p:cNvPr>
          <p:cNvSpPr txBox="1"/>
          <p:nvPr/>
        </p:nvSpPr>
        <p:spPr>
          <a:xfrm>
            <a:off x="5128652" y="4046288"/>
            <a:ext cx="1046672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/>
              <a:t>13         27</a:t>
            </a:r>
            <a:endParaRPr lang="fr-FR" sz="1400" dirty="0"/>
          </a:p>
        </p:txBody>
      </p:sp>
      <p:sp>
        <p:nvSpPr>
          <p:cNvPr id="51" name="ZoneTexte 30">
            <a:extLst>
              <a:ext uri="{FF2B5EF4-FFF2-40B4-BE49-F238E27FC236}">
                <a16:creationId xmlns:a16="http://schemas.microsoft.com/office/drawing/2014/main" id="{1F52BAE5-1716-0C5E-C695-60567FE886FA}"/>
              </a:ext>
            </a:extLst>
          </p:cNvPr>
          <p:cNvSpPr txBox="1"/>
          <p:nvPr/>
        </p:nvSpPr>
        <p:spPr>
          <a:xfrm>
            <a:off x="6796426" y="4046287"/>
            <a:ext cx="1046672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/>
              <a:t>15         31</a:t>
            </a:r>
            <a:endParaRPr lang="fr-FR" sz="1400" dirty="0"/>
          </a:p>
        </p:txBody>
      </p:sp>
      <p:sp>
        <p:nvSpPr>
          <p:cNvPr id="52" name="ZoneTexte 30">
            <a:extLst>
              <a:ext uri="{FF2B5EF4-FFF2-40B4-BE49-F238E27FC236}">
                <a16:creationId xmlns:a16="http://schemas.microsoft.com/office/drawing/2014/main" id="{A6D66AF5-58F3-7513-A2AF-1CD3375107A3}"/>
              </a:ext>
            </a:extLst>
          </p:cNvPr>
          <p:cNvSpPr txBox="1"/>
          <p:nvPr/>
        </p:nvSpPr>
        <p:spPr>
          <a:xfrm>
            <a:off x="8464200" y="4046288"/>
            <a:ext cx="1046672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/>
              <a:t>17        35</a:t>
            </a:r>
            <a:endParaRPr lang="fr-FR" sz="1400" dirty="0"/>
          </a:p>
        </p:txBody>
      </p:sp>
      <p:sp>
        <p:nvSpPr>
          <p:cNvPr id="53" name="ZoneTexte 30">
            <a:extLst>
              <a:ext uri="{FF2B5EF4-FFF2-40B4-BE49-F238E27FC236}">
                <a16:creationId xmlns:a16="http://schemas.microsoft.com/office/drawing/2014/main" id="{DCE1802F-755B-2D66-4AED-B7CC8F2A95C3}"/>
              </a:ext>
            </a:extLst>
          </p:cNvPr>
          <p:cNvSpPr txBox="1"/>
          <p:nvPr/>
        </p:nvSpPr>
        <p:spPr>
          <a:xfrm>
            <a:off x="7630312" y="4046287"/>
            <a:ext cx="1046672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/>
              <a:t>16       32</a:t>
            </a:r>
            <a:endParaRPr lang="fr-FR" sz="1400" dirty="0"/>
          </a:p>
        </p:txBody>
      </p:sp>
      <p:sp>
        <p:nvSpPr>
          <p:cNvPr id="54" name="ZoneTexte 30">
            <a:extLst>
              <a:ext uri="{FF2B5EF4-FFF2-40B4-BE49-F238E27FC236}">
                <a16:creationId xmlns:a16="http://schemas.microsoft.com/office/drawing/2014/main" id="{B079EB1B-73BA-8B04-8143-0929CB03A154}"/>
              </a:ext>
            </a:extLst>
          </p:cNvPr>
          <p:cNvSpPr txBox="1"/>
          <p:nvPr/>
        </p:nvSpPr>
        <p:spPr>
          <a:xfrm>
            <a:off x="2382577" y="5153344"/>
            <a:ext cx="1046672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/>
              <a:t>20         40</a:t>
            </a:r>
            <a:endParaRPr lang="fr-FR" sz="1400" dirty="0"/>
          </a:p>
        </p:txBody>
      </p:sp>
      <p:sp>
        <p:nvSpPr>
          <p:cNvPr id="55" name="ZoneTexte 30">
            <a:extLst>
              <a:ext uri="{FF2B5EF4-FFF2-40B4-BE49-F238E27FC236}">
                <a16:creationId xmlns:a16="http://schemas.microsoft.com/office/drawing/2014/main" id="{A8A0D41C-F0BA-5BC6-4290-57B284441984}"/>
              </a:ext>
            </a:extLst>
          </p:cNvPr>
          <p:cNvSpPr txBox="1"/>
          <p:nvPr/>
        </p:nvSpPr>
        <p:spPr>
          <a:xfrm>
            <a:off x="1563067" y="5153344"/>
            <a:ext cx="1046672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/>
              <a:t>19      39</a:t>
            </a:r>
            <a:endParaRPr lang="fr-FR" sz="1400" dirty="0"/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7A769A25-29F1-078D-B561-6762FB83EA41}"/>
              </a:ext>
            </a:extLst>
          </p:cNvPr>
          <p:cNvSpPr txBox="1"/>
          <p:nvPr/>
        </p:nvSpPr>
        <p:spPr>
          <a:xfrm>
            <a:off x="2501660" y="3256472"/>
            <a:ext cx="833888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3200"/>
              <a:t>Be</a:t>
            </a:r>
            <a:endParaRPr lang="fr-FR" sz="3200" dirty="0"/>
          </a:p>
          <a:p>
            <a:pPr algn="ctr"/>
            <a:endParaRPr lang="fr-FR"/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781F0F87-4959-5B1C-91C1-4C77B8572346}"/>
              </a:ext>
            </a:extLst>
          </p:cNvPr>
          <p:cNvSpPr txBox="1"/>
          <p:nvPr/>
        </p:nvSpPr>
        <p:spPr>
          <a:xfrm>
            <a:off x="1653396" y="3213339"/>
            <a:ext cx="1265208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3200"/>
              <a:t>Li</a:t>
            </a:r>
            <a:endParaRPr lang="fr-FR" sz="3200" dirty="0"/>
          </a:p>
          <a:p>
            <a:pPr algn="ctr"/>
            <a:endParaRPr lang="fr-FR"/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78D007A0-03FF-F946-84DA-CF6FD8C9191E}"/>
              </a:ext>
            </a:extLst>
          </p:cNvPr>
          <p:cNvSpPr txBox="1"/>
          <p:nvPr/>
        </p:nvSpPr>
        <p:spPr>
          <a:xfrm>
            <a:off x="7016151" y="3342736"/>
            <a:ext cx="6096000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3200"/>
              <a:t>N</a:t>
            </a:r>
            <a:endParaRPr lang="fr-FR" sz="3200" dirty="0"/>
          </a:p>
          <a:p>
            <a:pPr algn="ctr"/>
            <a:endParaRPr lang="fr-FR"/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C2C7295C-94B8-755F-C906-DFC949F3A446}"/>
              </a:ext>
            </a:extLst>
          </p:cNvPr>
          <p:cNvSpPr txBox="1"/>
          <p:nvPr/>
        </p:nvSpPr>
        <p:spPr>
          <a:xfrm>
            <a:off x="6182264" y="3270848"/>
            <a:ext cx="402567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3200"/>
              <a:t>C</a:t>
            </a:r>
            <a:endParaRPr lang="fr-FR" sz="3200" dirty="0"/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3E53A82A-845A-878A-7B86-E956CF780A24}"/>
              </a:ext>
            </a:extLst>
          </p:cNvPr>
          <p:cNvSpPr txBox="1"/>
          <p:nvPr/>
        </p:nvSpPr>
        <p:spPr>
          <a:xfrm>
            <a:off x="5262113" y="3270849"/>
            <a:ext cx="546340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3200"/>
              <a:t>B</a:t>
            </a:r>
            <a:endParaRPr lang="fr-FR" sz="3200" dirty="0"/>
          </a:p>
          <a:p>
            <a:pPr algn="ctr"/>
            <a:endParaRPr lang="fr-FR"/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19E1AB3C-B4D6-0C73-8A21-E6EE428128F1}"/>
              </a:ext>
            </a:extLst>
          </p:cNvPr>
          <p:cNvSpPr txBox="1"/>
          <p:nvPr/>
        </p:nvSpPr>
        <p:spPr>
          <a:xfrm>
            <a:off x="7850038" y="3270849"/>
            <a:ext cx="60960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3200"/>
              <a:t>o</a:t>
            </a:r>
            <a:endParaRPr lang="fr-FR" sz="3200" dirty="0"/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5FC7702B-D809-2CC9-DD67-EA145FA84668}"/>
              </a:ext>
            </a:extLst>
          </p:cNvPr>
          <p:cNvSpPr txBox="1"/>
          <p:nvPr/>
        </p:nvSpPr>
        <p:spPr>
          <a:xfrm>
            <a:off x="8640792" y="3313981"/>
            <a:ext cx="6096000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3200"/>
              <a:t>F</a:t>
            </a:r>
            <a:endParaRPr lang="fr-FR" sz="3200" dirty="0"/>
          </a:p>
          <a:p>
            <a:pPr algn="ctr"/>
            <a:endParaRPr lang="fr-FR" sz="3200" dirty="0"/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08EA71DD-47C7-235A-D3F2-1AF8065EE1AA}"/>
              </a:ext>
            </a:extLst>
          </p:cNvPr>
          <p:cNvSpPr txBox="1"/>
          <p:nvPr/>
        </p:nvSpPr>
        <p:spPr>
          <a:xfrm>
            <a:off x="9316528" y="3342736"/>
            <a:ext cx="60960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3200"/>
              <a:t>Ne</a:t>
            </a:r>
            <a:endParaRPr lang="fr-FR" sz="3200" dirty="0"/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1766E2DF-75CD-B67E-1FAE-F66E34A1B20A}"/>
              </a:ext>
            </a:extLst>
          </p:cNvPr>
          <p:cNvSpPr txBox="1"/>
          <p:nvPr/>
        </p:nvSpPr>
        <p:spPr>
          <a:xfrm>
            <a:off x="1653396" y="4306019"/>
            <a:ext cx="60960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3200"/>
              <a:t>Na</a:t>
            </a:r>
            <a:endParaRPr lang="fr-FR" sz="3200" dirty="0"/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CC8D8EE6-77A5-CB5D-7922-2F7C0DB5DE32}"/>
              </a:ext>
            </a:extLst>
          </p:cNvPr>
          <p:cNvSpPr txBox="1"/>
          <p:nvPr/>
        </p:nvSpPr>
        <p:spPr>
          <a:xfrm>
            <a:off x="5262113" y="4363528"/>
            <a:ext cx="1653397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3200"/>
              <a:t>Al</a:t>
            </a:r>
            <a:endParaRPr lang="fr-FR" sz="3200" dirty="0"/>
          </a:p>
          <a:p>
            <a:pPr algn="ctr"/>
            <a:endParaRPr lang="fr-FR"/>
          </a:p>
        </p:txBody>
      </p:sp>
      <p:sp>
        <p:nvSpPr>
          <p:cNvPr id="66" name="ZoneTexte 65">
            <a:extLst>
              <a:ext uri="{FF2B5EF4-FFF2-40B4-BE49-F238E27FC236}">
                <a16:creationId xmlns:a16="http://schemas.microsoft.com/office/drawing/2014/main" id="{D5FAB549-A08E-B2B8-BFF8-4F53FC992221}"/>
              </a:ext>
            </a:extLst>
          </p:cNvPr>
          <p:cNvSpPr txBox="1"/>
          <p:nvPr/>
        </p:nvSpPr>
        <p:spPr>
          <a:xfrm>
            <a:off x="2401019" y="4363528"/>
            <a:ext cx="6096000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3200"/>
              <a:t>Mg</a:t>
            </a:r>
          </a:p>
          <a:p>
            <a:pPr algn="ctr"/>
            <a:endParaRPr lang="fr-FR" sz="3200" dirty="0"/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F839250D-A70F-7955-76A7-488A65B1F7F3}"/>
              </a:ext>
            </a:extLst>
          </p:cNvPr>
          <p:cNvSpPr txBox="1"/>
          <p:nvPr/>
        </p:nvSpPr>
        <p:spPr>
          <a:xfrm rot="-10800000" flipV="1">
            <a:off x="6081623" y="4395102"/>
            <a:ext cx="3982529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3200"/>
              <a:t>Si</a:t>
            </a:r>
            <a:endParaRPr lang="fr-FR" sz="3200" dirty="0"/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id="{FEEF9AEF-92A8-8982-B332-588F84452DEB}"/>
              </a:ext>
            </a:extLst>
          </p:cNvPr>
          <p:cNvSpPr txBox="1"/>
          <p:nvPr/>
        </p:nvSpPr>
        <p:spPr>
          <a:xfrm>
            <a:off x="6915509" y="4363528"/>
            <a:ext cx="6096000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3200"/>
              <a:t>P</a:t>
            </a:r>
            <a:endParaRPr lang="fr-FR" sz="3200" dirty="0"/>
          </a:p>
          <a:p>
            <a:pPr algn="ctr"/>
            <a:endParaRPr lang="fr-FR"/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249F8ABC-1783-38C5-F8C7-A335454136ED}"/>
              </a:ext>
            </a:extLst>
          </p:cNvPr>
          <p:cNvSpPr txBox="1"/>
          <p:nvPr/>
        </p:nvSpPr>
        <p:spPr>
          <a:xfrm>
            <a:off x="7850038" y="4392283"/>
            <a:ext cx="6096000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3200"/>
              <a:t>S</a:t>
            </a:r>
          </a:p>
          <a:p>
            <a:pPr algn="ctr"/>
            <a:endParaRPr lang="fr-FR"/>
          </a:p>
        </p:txBody>
      </p:sp>
      <p:sp>
        <p:nvSpPr>
          <p:cNvPr id="70" name="ZoneTexte 69">
            <a:extLst>
              <a:ext uri="{FF2B5EF4-FFF2-40B4-BE49-F238E27FC236}">
                <a16:creationId xmlns:a16="http://schemas.microsoft.com/office/drawing/2014/main" id="{579E6BD9-1703-A6F9-B069-0962D8E40610}"/>
              </a:ext>
            </a:extLst>
          </p:cNvPr>
          <p:cNvSpPr txBox="1"/>
          <p:nvPr/>
        </p:nvSpPr>
        <p:spPr>
          <a:xfrm>
            <a:off x="8640792" y="4392283"/>
            <a:ext cx="6096000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3200">
                <a:solidFill>
                  <a:srgbClr val="000000"/>
                </a:solidFill>
                <a:latin typeface="Aptos"/>
              </a:rPr>
              <a:t>Cl</a:t>
            </a:r>
            <a:endParaRPr lang="fr-FR" sz="3200"/>
          </a:p>
          <a:p>
            <a:pPr algn="ctr"/>
            <a:endParaRPr lang="fr-FR"/>
          </a:p>
        </p:txBody>
      </p:sp>
      <p:sp>
        <p:nvSpPr>
          <p:cNvPr id="71" name="ZoneTexte 70">
            <a:extLst>
              <a:ext uri="{FF2B5EF4-FFF2-40B4-BE49-F238E27FC236}">
                <a16:creationId xmlns:a16="http://schemas.microsoft.com/office/drawing/2014/main" id="{21F9CDE7-2E7C-B612-F1FD-95D8354366A0}"/>
              </a:ext>
            </a:extLst>
          </p:cNvPr>
          <p:cNvSpPr txBox="1"/>
          <p:nvPr/>
        </p:nvSpPr>
        <p:spPr>
          <a:xfrm>
            <a:off x="9517811" y="4377906"/>
            <a:ext cx="6096000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3200"/>
              <a:t>Ar</a:t>
            </a:r>
            <a:endParaRPr lang="fr-FR" sz="3200" dirty="0"/>
          </a:p>
          <a:p>
            <a:pPr algn="ctr"/>
            <a:endParaRPr lang="fr-FR"/>
          </a:p>
        </p:txBody>
      </p:sp>
      <p:sp>
        <p:nvSpPr>
          <p:cNvPr id="72" name="ZoneTexte 71">
            <a:extLst>
              <a:ext uri="{FF2B5EF4-FFF2-40B4-BE49-F238E27FC236}">
                <a16:creationId xmlns:a16="http://schemas.microsoft.com/office/drawing/2014/main" id="{D5FD8B75-10B6-627A-DD5F-8D02B3C10F3D}"/>
              </a:ext>
            </a:extLst>
          </p:cNvPr>
          <p:cNvSpPr txBox="1"/>
          <p:nvPr/>
        </p:nvSpPr>
        <p:spPr>
          <a:xfrm>
            <a:off x="1754038" y="5441830"/>
            <a:ext cx="60960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3200"/>
              <a:t>K</a:t>
            </a:r>
            <a:endParaRPr lang="fr-FR" sz="3200" dirty="0"/>
          </a:p>
        </p:txBody>
      </p:sp>
      <p:sp>
        <p:nvSpPr>
          <p:cNvPr id="73" name="ZoneTexte 72">
            <a:extLst>
              <a:ext uri="{FF2B5EF4-FFF2-40B4-BE49-F238E27FC236}">
                <a16:creationId xmlns:a16="http://schemas.microsoft.com/office/drawing/2014/main" id="{AAB3FADC-23F6-7C72-DB95-B96AB0E972F0}"/>
              </a:ext>
            </a:extLst>
          </p:cNvPr>
          <p:cNvSpPr txBox="1"/>
          <p:nvPr/>
        </p:nvSpPr>
        <p:spPr>
          <a:xfrm>
            <a:off x="2487283" y="5441830"/>
            <a:ext cx="6096000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3200"/>
              <a:t>Ca</a:t>
            </a:r>
            <a:endParaRPr lang="fr-FR" sz="3200" dirty="0"/>
          </a:p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911961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Tableau périodique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248</cp:revision>
  <dcterms:created xsi:type="dcterms:W3CDTF">2026-02-05T18:47:52Z</dcterms:created>
  <dcterms:modified xsi:type="dcterms:W3CDTF">2026-02-05T19:26:26Z</dcterms:modified>
</cp:coreProperties>
</file>