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9" r:id="rId4"/>
    <p:sldId id="257" r:id="rId5"/>
    <p:sldId id="260" r:id="rId6"/>
    <p:sldId id="263" r:id="rId7"/>
    <p:sldId id="264" r:id="rId8"/>
    <p:sldId id="261" r:id="rId9"/>
    <p:sldId id="258" r:id="rId10"/>
    <p:sldId id="265" r:id="rId11"/>
    <p:sldId id="266" r:id="rId12"/>
    <p:sldId id="268" r:id="rId13"/>
    <p:sldId id="269" r:id="rId14"/>
    <p:sldId id="271" r:id="rId15"/>
    <p:sldId id="270" r:id="rId16"/>
    <p:sldId id="272" r:id="rId17"/>
    <p:sldId id="26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57D50-7E47-563A-8952-C8B84EB40458}" v="112" dt="2026-01-13T12:45:05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hQttps:/www.quebec.ca/sante/problemes-de-sante/a-z/coqueluche" TargetMode="External"/><Relationship Id="rId3" Type="http://schemas.openxmlformats.org/officeDocument/2006/relationships/hyperlink" Target="https://www.canada.ca/fr/sante-publique/services/immunisation/maladies-pouvant-etre-prevenues-vaccination/coqueluche-toux-coquelucheuse/professionels.html" TargetMode="External"/><Relationship Id="rId7" Type="http://schemas.openxmlformats.org/officeDocument/2006/relationships/hyperlink" Target="https://poumonquebec.ca/maladies/coqueluche/" TargetMode="External"/><Relationship Id="rId2" Type="http://schemas.openxmlformats.org/officeDocument/2006/relationships/hyperlink" Target="http://nohttps:/fr.wikipedia.org/wiki/Coquelu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rckmanuals.com/fr-ca/professional/maladies-infectieuses/bacilles-gram-n%C3%A9gatifs/coqueluche" TargetMode="External"/><Relationship Id="rId5" Type="http://schemas.openxmlformats.org/officeDocument/2006/relationships/hyperlink" Target="https://www.quebec.ca/sante/problemes-de-sante/a-z/coqueluche" TargetMode="External"/><Relationship Id="rId10" Type="http://schemas.openxmlformats.org/officeDocument/2006/relationships/hyperlink" Target="https://www.quebec.ca/sante/conseils-et-prevention/prevention-des-accidents-des-lesions-et-des-maladies/gestes-limiter-transmission-maladies-respiratoires-infectieuses" TargetMode="External"/><Relationship Id="rId4" Type="http://schemas.openxmlformats.org/officeDocument/2006/relationships/hyperlink" Target="https://www.quebec.ca/sante/problemes-de-sante/a-z/coqueluche#c2235" TargetMode="External"/><Relationship Id="rId9" Type="http://schemas.openxmlformats.org/officeDocument/2006/relationships/hyperlink" Target="https://www.canada.ca/fr/sante-publique/services/rapports-publications/releve-maladies-transmissibles-canada-rmtc/numero-mensuel/2023-49/numero-1-janvier-2023/epidemiologie-coqueluche-2005-201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4" name="Espace réservé du contenu 3" descr="undefined">
            <a:extLst>
              <a:ext uri="{FF2B5EF4-FFF2-40B4-BE49-F238E27FC236}">
                <a16:creationId xmlns:a16="http://schemas.microsoft.com/office/drawing/2014/main" id="{082A4A26-4D03-39EB-5D9C-3E6181DB0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399" r="-1" b="37776"/>
          <a:stretch>
            <a:fillRect/>
          </a:stretch>
        </p:blipFill>
        <p:spPr>
          <a:xfrm>
            <a:off x="-1157757" y="-816"/>
            <a:ext cx="13342947" cy="68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6DA54-0B2E-8FEC-4732-C2416439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pic>
        <p:nvPicPr>
          <p:cNvPr id="4" name="Espace réservé du contenu 3" descr="Coqueluche : bientôt la fin de la pénurie d'antibiotiques, selon l'ANSM">
            <a:extLst>
              <a:ext uri="{FF2B5EF4-FFF2-40B4-BE49-F238E27FC236}">
                <a16:creationId xmlns:a16="http://schemas.microsoft.com/office/drawing/2014/main" id="{2F5F39B3-F92C-226E-53F6-C3B4BD982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10" y="1807039"/>
            <a:ext cx="4943654" cy="3267075"/>
          </a:xfrm>
          <a:prstGeom prst="rect">
            <a:avLst/>
          </a:prstGeom>
        </p:spPr>
      </p:pic>
      <p:pic>
        <p:nvPicPr>
          <p:cNvPr id="5" name="Image 4" descr="Advil Douleurs arthritiques | Advil Canada">
            <a:extLst>
              <a:ext uri="{FF2B5EF4-FFF2-40B4-BE49-F238E27FC236}">
                <a16:creationId xmlns:a16="http://schemas.microsoft.com/office/drawing/2014/main" id="{B69AEE36-3BF6-435F-DDE5-D356401C6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796" y="-1707"/>
            <a:ext cx="5159314" cy="3425225"/>
          </a:xfrm>
          <a:prstGeom prst="rect">
            <a:avLst/>
          </a:prstGeom>
        </p:spPr>
      </p:pic>
      <p:pic>
        <p:nvPicPr>
          <p:cNvPr id="7" name="Image 6" descr="Douleurs arthritiques, 8 h, caplets | TYLENOL®">
            <a:extLst>
              <a:ext uri="{FF2B5EF4-FFF2-40B4-BE49-F238E27FC236}">
                <a16:creationId xmlns:a16="http://schemas.microsoft.com/office/drawing/2014/main" id="{3237E806-45F3-2240-4BB3-DDBFAB33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552" y="3435741"/>
            <a:ext cx="3422709" cy="3422709"/>
          </a:xfrm>
          <a:prstGeom prst="rect">
            <a:avLst/>
          </a:prstGeom>
        </p:spPr>
      </p:pic>
      <p:pic>
        <p:nvPicPr>
          <p:cNvPr id="8" name="Image 7" descr="FAQ : Vaccination obligatoire | Alliance de la Fonction publique du Canada">
            <a:extLst>
              <a:ext uri="{FF2B5EF4-FFF2-40B4-BE49-F238E27FC236}">
                <a16:creationId xmlns:a16="http://schemas.microsoft.com/office/drawing/2014/main" id="{D41FC5CC-F8F9-06A7-F2A9-A3308FC7D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481" y="1315080"/>
            <a:ext cx="9971417" cy="42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C5404C-389D-15C8-8414-0C0175BD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Statistiques</a:t>
            </a:r>
            <a:r>
              <a:rPr lang="en-US" dirty="0">
                <a:solidFill>
                  <a:srgbClr val="FFFFFF"/>
                </a:solidFill>
              </a:rPr>
              <a:t> Québec</a:t>
            </a:r>
            <a:endParaRPr lang="en-US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51B838-E852-F6CD-F2FD-9D4D0B81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900" dirty="0"/>
              <a:t>2012-2017</a:t>
            </a:r>
          </a:p>
          <a:p>
            <a:pPr marL="0"/>
            <a:r>
              <a:rPr lang="en-US" sz="1900" dirty="0"/>
              <a:t>240 à 1600 </a:t>
            </a:r>
            <a:r>
              <a:rPr lang="en-US" sz="1900" dirty="0" err="1"/>
              <a:t>cas</a:t>
            </a:r>
            <a:r>
              <a:rPr lang="en-US" sz="1900" dirty="0"/>
              <a:t> par </a:t>
            </a:r>
            <a:r>
              <a:rPr lang="en-US" sz="1900" dirty="0" err="1"/>
              <a:t>année</a:t>
            </a:r>
          </a:p>
          <a:p>
            <a:pPr marL="0"/>
            <a:r>
              <a:rPr lang="en-US" sz="1900" dirty="0" err="1"/>
              <a:t>Détectés</a:t>
            </a:r>
            <a:r>
              <a:rPr lang="en-US" sz="1900" dirty="0"/>
              <a:t> et </a:t>
            </a:r>
            <a:r>
              <a:rPr lang="en-US" sz="1900" dirty="0" err="1"/>
              <a:t>traités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55284F-A00D-C0EC-94D4-02F0F198945B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90%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Persone hospitaliser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-3 mois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95%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Décès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-3 mois</a:t>
            </a:r>
          </a:p>
        </p:txBody>
      </p:sp>
    </p:spTree>
    <p:extLst>
      <p:ext uri="{BB962C8B-B14F-4D97-AF65-F5344CB8AC3E}">
        <p14:creationId xmlns:p14="http://schemas.microsoft.com/office/powerpoint/2010/main" val="104296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igure 2. La version textuelle suit.">
            <a:extLst>
              <a:ext uri="{FF2B5EF4-FFF2-40B4-BE49-F238E27FC236}">
                <a16:creationId xmlns:a16="http://schemas.microsoft.com/office/drawing/2014/main" id="{511A3352-2278-7567-7BF7-0BD7FB754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919" y="16866"/>
            <a:ext cx="8689724" cy="68479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3EFA4E7-00AA-5D43-E0D8-B7CE95C2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08" y="1546523"/>
            <a:ext cx="232001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Statistique canada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6F7562-C850-4F9F-3B6A-42DABE31A24F}"/>
              </a:ext>
            </a:extLst>
          </p:cNvPr>
          <p:cNvSpPr txBox="1"/>
          <p:nvPr/>
        </p:nvSpPr>
        <p:spPr>
          <a:xfrm>
            <a:off x="3809674" y="17439"/>
            <a:ext cx="7553367" cy="37066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Taux</a:t>
            </a:r>
            <a:r>
              <a:rPr lang="en-US" sz="2400" dirty="0"/>
              <a:t> </a:t>
            </a:r>
            <a:r>
              <a:rPr lang="en-US" sz="2400" dirty="0" err="1"/>
              <a:t>d'incidence</a:t>
            </a:r>
            <a:r>
              <a:rPr lang="en-US" sz="2400" dirty="0"/>
              <a:t>, pour 100 000 habitants, des rapports de </a:t>
            </a:r>
            <a:r>
              <a:rPr lang="en-US" sz="2400" dirty="0" err="1"/>
              <a:t>coqueluche</a:t>
            </a:r>
            <a:r>
              <a:rPr lang="en-US" sz="2400" dirty="0"/>
              <a:t> au Canada par </a:t>
            </a:r>
            <a:r>
              <a:rPr lang="en-US" sz="2400" dirty="0" err="1"/>
              <a:t>groupe</a:t>
            </a:r>
            <a:r>
              <a:rPr lang="en-US" sz="2400" dirty="0"/>
              <a:t> </a:t>
            </a:r>
            <a:r>
              <a:rPr lang="en-US" sz="2400" dirty="0" err="1"/>
              <a:t>d'âge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87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962302-AA9C-130F-487A-C6064DB8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Prévention de la transmission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La distanciation sociale, garder la distance : image vectorielle de stock  (libre de droits) 1684977082 | Shutterstock">
            <a:extLst>
              <a:ext uri="{FF2B5EF4-FFF2-40B4-BE49-F238E27FC236}">
                <a16:creationId xmlns:a16="http://schemas.microsoft.com/office/drawing/2014/main" id="{6CD637EE-2B66-5FB8-AC63-011E41C27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8" y="2903534"/>
            <a:ext cx="3758184" cy="3032540"/>
          </a:xfrm>
          <a:prstGeom prst="rect">
            <a:avLst/>
          </a:prstGeom>
        </p:spPr>
      </p:pic>
      <p:pic>
        <p:nvPicPr>
          <p:cNvPr id="6" name="Image 5" descr="Comment pousser les gens à rester à la maison et à sauver des vies">
            <a:extLst>
              <a:ext uri="{FF2B5EF4-FFF2-40B4-BE49-F238E27FC236}">
                <a16:creationId xmlns:a16="http://schemas.microsoft.com/office/drawing/2014/main" id="{B0EA3206-2C65-4987-B40E-F1486A47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08" y="3363994"/>
            <a:ext cx="3758184" cy="2111621"/>
          </a:xfrm>
          <a:prstGeom prst="rect">
            <a:avLst/>
          </a:prstGeom>
        </p:spPr>
      </p:pic>
      <p:pic>
        <p:nvPicPr>
          <p:cNvPr id="5" name="Image 4" descr="Ainé-Avisé">
            <a:extLst>
              <a:ext uri="{FF2B5EF4-FFF2-40B4-BE49-F238E27FC236}">
                <a16:creationId xmlns:a16="http://schemas.microsoft.com/office/drawing/2014/main" id="{313A6423-ED83-8CFD-1131-8DC1DF018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729111"/>
            <a:ext cx="3758184" cy="13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DDA92-ADD2-29CE-014E-03FA284A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143" y="365125"/>
            <a:ext cx="3585714" cy="1339940"/>
          </a:xfrm>
        </p:spPr>
        <p:txBody>
          <a:bodyPr/>
          <a:lstStyle/>
          <a:p>
            <a:r>
              <a:rPr lang="fr-FR" dirty="0"/>
              <a:t>Petite histoire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8FD73E-96B7-9E47-BCD7-D45D7398CFFC}"/>
              </a:ext>
            </a:extLst>
          </p:cNvPr>
          <p:cNvSpPr/>
          <p:nvPr/>
        </p:nvSpPr>
        <p:spPr>
          <a:xfrm>
            <a:off x="841555" y="2184400"/>
            <a:ext cx="4301066" cy="391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96A00-00C6-30C5-0CEF-F5D5294E5F9A}"/>
              </a:ext>
            </a:extLst>
          </p:cNvPr>
          <p:cNvSpPr/>
          <p:nvPr/>
        </p:nvSpPr>
        <p:spPr>
          <a:xfrm>
            <a:off x="7066950" y="2184399"/>
            <a:ext cx="4301066" cy="391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90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35F9B7-E883-3861-0158-67E0E731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/>
              <a:t>Première </a:t>
            </a:r>
            <a:r>
              <a:rPr lang="en-US" sz="5200" dirty="0" err="1"/>
              <a:t>théorie</a:t>
            </a:r>
            <a:endParaRPr lang="en-US" sz="5200" kern="1200" dirty="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Fr/Europe du Nord - Hattrick">
            <a:extLst>
              <a:ext uri="{FF2B5EF4-FFF2-40B4-BE49-F238E27FC236}">
                <a16:creationId xmlns:a16="http://schemas.microsoft.com/office/drawing/2014/main" id="{1450881B-D7D7-60FB-F4F8-48600990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63" r="8743" b="1"/>
          <a:stretch>
            <a:fillRect/>
          </a:stretch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4" name="Image 3" descr="August Hirsch — Wikipédia">
            <a:extLst>
              <a:ext uri="{FF2B5EF4-FFF2-40B4-BE49-F238E27FC236}">
                <a16:creationId xmlns:a16="http://schemas.microsoft.com/office/drawing/2014/main" id="{3A4FB5B2-1DDD-3644-D019-E026B486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4526"/>
          <a:stretch>
            <a:fillRect/>
          </a:stretch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6" name="Image 5" descr="16e siècle – Librairie Hic Sunt Dracones - Livres anciens et d'occasion">
            <a:extLst>
              <a:ext uri="{FF2B5EF4-FFF2-40B4-BE49-F238E27FC236}">
                <a16:creationId xmlns:a16="http://schemas.microsoft.com/office/drawing/2014/main" id="{7A553A59-EA81-9626-7D0C-3BAAA9BA05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054" r="14071" b="2"/>
          <a:stretch>
            <a:fillRect/>
          </a:stretch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5" name="Image 4" descr="Des podcasts gratuits pour apprendre l'allemand - VousNousIls Réussite  Scolaire">
            <a:extLst>
              <a:ext uri="{FF2B5EF4-FFF2-40B4-BE49-F238E27FC236}">
                <a16:creationId xmlns:a16="http://schemas.microsoft.com/office/drawing/2014/main" id="{992A9794-F37E-56E9-2BB6-1855FF1DF6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32" r="32943" b="1"/>
          <a:stretch>
            <a:fillRect/>
          </a:stretch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70B763-D703-EDC2-9DD8-80E08284F44D}"/>
              </a:ext>
            </a:extLst>
          </p:cNvPr>
          <p:cNvSpPr txBox="1"/>
          <p:nvPr/>
        </p:nvSpPr>
        <p:spPr>
          <a:xfrm>
            <a:off x="182881" y="6291532"/>
            <a:ext cx="8307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ptos"/>
              </a:rPr>
              <a:t>1886                                           August Hirsch</a:t>
            </a:r>
            <a:r>
              <a:rPr lang="fr-FR" dirty="0">
                <a:solidFill>
                  <a:srgbClr val="000000"/>
                </a:solidFill>
                <a:latin typeface="Aptos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12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C45A5C-9259-035D-BBB7-E5DD5D49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778" y="5794133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/>
              <a:t>Deuxième théorie</a:t>
            </a:r>
          </a:p>
        </p:txBody>
      </p:sp>
      <p:pic>
        <p:nvPicPr>
          <p:cNvPr id="4" name="Image 3" descr="Traitement de la coqueluche : clarithromycine en première intention chez  l'enfant et l'adulte">
            <a:extLst>
              <a:ext uri="{FF2B5EF4-FFF2-40B4-BE49-F238E27FC236}">
                <a16:creationId xmlns:a16="http://schemas.microsoft.com/office/drawing/2014/main" id="{C457E54E-C251-9F59-5F63-E6B3E47A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" y="2187300"/>
            <a:ext cx="6225126" cy="3503451"/>
          </a:xfrm>
          <a:prstGeom prst="rect">
            <a:avLst/>
          </a:prstGeom>
        </p:spPr>
      </p:pic>
      <p:pic>
        <p:nvPicPr>
          <p:cNvPr id="6" name="Image 5" descr="Sui dynasty - Wikipedia">
            <a:extLst>
              <a:ext uri="{FF2B5EF4-FFF2-40B4-BE49-F238E27FC236}">
                <a16:creationId xmlns:a16="http://schemas.microsoft.com/office/drawing/2014/main" id="{9784E372-2043-C07A-5FD7-F1FC9C63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090" y="5023"/>
            <a:ext cx="4284182" cy="4144270"/>
          </a:xfrm>
          <a:prstGeom prst="rect">
            <a:avLst/>
          </a:prstGeom>
        </p:spPr>
      </p:pic>
      <p:pic>
        <p:nvPicPr>
          <p:cNvPr id="5" name="Image 4" descr="Drapeau de la république populaire de Chine — Wikipédia">
            <a:extLst>
              <a:ext uri="{FF2B5EF4-FFF2-40B4-BE49-F238E27FC236}">
                <a16:creationId xmlns:a16="http://schemas.microsoft.com/office/drawing/2014/main" id="{F64B6663-2871-6BA4-6257-CAB4685F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729" y="196719"/>
            <a:ext cx="2832069" cy="1891822"/>
          </a:xfrm>
          <a:prstGeom prst="rect">
            <a:avLst/>
          </a:prstGeom>
        </p:spPr>
      </p:pic>
      <p:pic>
        <p:nvPicPr>
          <p:cNvPr id="7" name="Image 6" descr="Le Memorial des Siecles. VIIe Siecle les Hommes Mahomet">
            <a:extLst>
              <a:ext uri="{FF2B5EF4-FFF2-40B4-BE49-F238E27FC236}">
                <a16:creationId xmlns:a16="http://schemas.microsoft.com/office/drawing/2014/main" id="{B4625BEE-D338-BFB7-4180-9D153480F0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472" r="46423" b="34461"/>
          <a:stretch>
            <a:fillRect/>
          </a:stretch>
        </p:blipFill>
        <p:spPr>
          <a:xfrm>
            <a:off x="650401" y="5794800"/>
            <a:ext cx="2832069" cy="817319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8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AF7BF-5D20-F457-3B67-FBC4ED07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1689E4-E0D2-1265-FF11-AB5D445B6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>
                <a:ea typeface="+mn-lt"/>
                <a:cs typeface="+mn-lt"/>
              </a:rPr>
              <a:t>Nom scientifique </a:t>
            </a:r>
            <a:r>
              <a:rPr lang="fr-FR" dirty="0">
                <a:ea typeface="+mn-lt"/>
                <a:cs typeface="+mn-lt"/>
                <a:hlinkClick r:id="rId2"/>
              </a:rPr>
              <a:t>  https://fr.wikipedia.org/wiki/Coqueluche</a:t>
            </a:r>
            <a:endParaRPr lang="fr-FR" dirty="0"/>
          </a:p>
          <a:p>
            <a:pPr marL="0" indent="0">
              <a:buNone/>
            </a:pPr>
            <a:r>
              <a:rPr lang="fr-FR" b="1" dirty="0">
                <a:ea typeface="+mn-lt"/>
                <a:cs typeface="+mn-lt"/>
              </a:rPr>
              <a:t>Protection  </a:t>
            </a:r>
            <a:r>
              <a:rPr lang="fr-FR" dirty="0">
                <a:ea typeface="+mn-lt"/>
                <a:cs typeface="+mn-lt"/>
                <a:hlinkClick r:id="rId3"/>
              </a:rPr>
              <a:t>https://www.canada.ca/fr/sante-publique/services/immunisation/maladies-pouvant-etre-prevenues-vaccination/coqueluche-toux-coquelucheuse/professionels.html</a:t>
            </a:r>
            <a:endParaRPr lang="fr-FR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b="1" dirty="0">
                <a:ea typeface="+mn-lt"/>
                <a:cs typeface="+mn-lt"/>
              </a:rPr>
              <a:t>Symptômes  </a:t>
            </a:r>
            <a:r>
              <a:rPr lang="fr-FR" dirty="0">
                <a:ea typeface="+mn-lt"/>
                <a:cs typeface="+mn-lt"/>
                <a:hlinkClick r:id="rId4"/>
              </a:rPr>
              <a:t>https://www.quebec.ca/sante/problemes-de-sante/a-z/coqueluche#c2235</a:t>
            </a:r>
            <a:endParaRPr lang="fr-FR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b="1" dirty="0"/>
              <a:t>Durée  </a:t>
            </a:r>
            <a:r>
              <a:rPr lang="fr-FR" dirty="0">
                <a:ea typeface="+mn-lt"/>
                <a:cs typeface="+mn-lt"/>
                <a:hlinkClick r:id="rId5"/>
              </a:rPr>
              <a:t>https://www.quebec.ca/sante/problemes-de-sante/a-z/coqueluche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Partie du corp atteintes </a:t>
            </a:r>
            <a:r>
              <a:rPr lang="fr-FR" dirty="0">
                <a:ea typeface="+mn-lt"/>
                <a:cs typeface="+mn-lt"/>
                <a:hlinkClick r:id="rId6"/>
              </a:rPr>
              <a:t>https://www.merckmanuals.com/fr-ca/professional/maladies-infectieuses/bacilles-gram-n%C3%A9gatifs/coqueluche</a:t>
            </a:r>
            <a:r>
              <a:rPr lang="fr-FR" dirty="0">
                <a:ea typeface="+mn-lt"/>
                <a:cs typeface="+mn-lt"/>
              </a:rPr>
              <a:t>  </a:t>
            </a:r>
            <a:r>
              <a:rPr lang="fr-FR" dirty="0">
                <a:ea typeface="+mn-lt"/>
                <a:cs typeface="+mn-lt"/>
                <a:hlinkClick r:id="rId7"/>
              </a:rPr>
              <a:t>https://poumonquebec.ca/maladies/coqueluche/</a:t>
            </a:r>
          </a:p>
          <a:p>
            <a:pPr marL="0" indent="0">
              <a:buNone/>
            </a:pPr>
            <a:r>
              <a:rPr lang="fr-FR" b="1" dirty="0"/>
              <a:t>Conséquences et complications </a:t>
            </a:r>
            <a:r>
              <a:rPr lang="fr-FR" dirty="0">
                <a:ea typeface="+mn-lt"/>
                <a:cs typeface="+mn-lt"/>
                <a:hlinkClick r:id="rId7"/>
              </a:rPr>
              <a:t>https://poumonquebec.ca/maladies/coqueluche/</a:t>
            </a:r>
          </a:p>
          <a:p>
            <a:pPr marL="0" indent="0">
              <a:buNone/>
            </a:pPr>
            <a:r>
              <a:rPr lang="fr-FR" b="1" dirty="0"/>
              <a:t>Mode(s) de transmission  </a:t>
            </a:r>
            <a:r>
              <a:rPr lang="fr-FR" dirty="0">
                <a:ea typeface="+mn-lt"/>
                <a:cs typeface="+mn-lt"/>
                <a:hlinkClick r:id="rId7"/>
              </a:rPr>
              <a:t>https://poumonquebec.ca/maladies/coqueluche/</a:t>
            </a:r>
          </a:p>
          <a:p>
            <a:pPr marL="0" indent="0">
              <a:buNone/>
            </a:pPr>
            <a:r>
              <a:rPr lang="fr-FR" b="1" dirty="0"/>
              <a:t>Traitement </a:t>
            </a:r>
            <a:r>
              <a:rPr lang="fr-FR" dirty="0">
                <a:hlinkClick r:id="rId7"/>
              </a:rPr>
              <a:t>https://poumonquebec.ca/maladies/coqueluche/</a:t>
            </a:r>
          </a:p>
          <a:p>
            <a:pPr marL="0" indent="0">
              <a:buNone/>
            </a:pPr>
            <a:r>
              <a:rPr lang="fr-FR" b="1" dirty="0"/>
              <a:t>Statistique </a:t>
            </a:r>
            <a:r>
              <a:rPr lang="fr-FR" b="1" dirty="0">
                <a:ea typeface="+mn-lt"/>
                <a:cs typeface="+mn-lt"/>
              </a:rPr>
              <a:t>Québec </a:t>
            </a:r>
            <a:r>
              <a:rPr lang="fr-FR" dirty="0">
                <a:ea typeface="+mn-lt"/>
                <a:cs typeface="+mn-lt"/>
                <a:hlinkClick r:id="rId8"/>
              </a:rPr>
              <a:t>https://www.quebec.ca/sante/problemes-de-sante/a-z/coqueluche</a:t>
            </a:r>
            <a:r>
              <a:rPr lang="fr-FR" dirty="0">
                <a:ea typeface="+mn-lt"/>
                <a:cs typeface="+mn-lt"/>
              </a:rPr>
              <a:t> et </a:t>
            </a:r>
            <a:r>
              <a:rPr lang="fr-FR" dirty="0">
                <a:ea typeface="+mn-lt"/>
                <a:cs typeface="+mn-lt"/>
                <a:hlinkClick r:id="rId7"/>
              </a:rPr>
              <a:t>https://poumonquebec.ca/maladies/coqueluche/</a:t>
            </a:r>
            <a:r>
              <a:rPr lang="fr-FR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fr-FR" b="1" dirty="0"/>
              <a:t>Statistique Canada</a:t>
            </a:r>
            <a:r>
              <a:rPr lang="fr-FR" dirty="0"/>
              <a:t> </a:t>
            </a:r>
            <a:r>
              <a:rPr lang="fr-FR" dirty="0">
                <a:ea typeface="+mn-lt"/>
                <a:cs typeface="+mn-lt"/>
                <a:hlinkClick r:id="rId9"/>
              </a:rPr>
              <a:t>https://www.canada.ca/fr/sante-publique/services/rapports-publications/releve-maladies-transmissibles-canada-rmtc/numero-mensuel/2023-49/numero-1-janvier-2023/epidemiologie-coqueluche-2005-2019.html</a:t>
            </a:r>
            <a:endParaRPr lang="fr-FR" dirty="0"/>
          </a:p>
          <a:p>
            <a:pPr marL="0" indent="0">
              <a:buNone/>
            </a:pPr>
            <a:r>
              <a:rPr lang="fr-FR" b="1"/>
              <a:t>Prévention de la transmission</a:t>
            </a:r>
            <a:r>
              <a:rPr lang="fr-FR" dirty="0"/>
              <a:t> </a:t>
            </a:r>
            <a:r>
              <a:rPr lang="fr-FR" dirty="0">
                <a:ea typeface="+mn-lt"/>
                <a:cs typeface="+mn-lt"/>
                <a:hlinkClick r:id="rId10"/>
              </a:rPr>
              <a:t>https://www.quebec.ca/sante/conseils-et-prevention/prevention-des-accidents-des-lesions-et-des-maladies/gestes-limiter-transmission-maladies-respiratoires-infectieuses</a:t>
            </a:r>
            <a:r>
              <a:rPr lang="fr-FR">
                <a:ea typeface="+mn-lt"/>
                <a:cs typeface="+mn-lt"/>
              </a:rPr>
              <a:t> et </a:t>
            </a:r>
            <a:r>
              <a:rPr lang="fr-FR" dirty="0">
                <a:ea typeface="+mn-lt"/>
                <a:cs typeface="+mn-lt"/>
                <a:hlinkClick r:id="rId5"/>
              </a:rPr>
              <a:t>https://www.quebec.ca/sante/problemes-de-sante/a-z/coqueluche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1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Coqueluche : symptômes, traitement, prévention - Institut Pasteur">
            <a:extLst>
              <a:ext uri="{FF2B5EF4-FFF2-40B4-BE49-F238E27FC236}">
                <a16:creationId xmlns:a16="http://schemas.microsoft.com/office/drawing/2014/main" id="{539B177E-C471-06BD-2BBD-1F5390D2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2607" b="3124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COQUELUCHE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Par: Antoine </a:t>
            </a:r>
            <a:r>
              <a:rPr lang="fr-FR" dirty="0" err="1">
                <a:solidFill>
                  <a:srgbClr val="FFFFFF"/>
                </a:solidFill>
              </a:rPr>
              <a:t>Labbé</a:t>
            </a: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ructure moléculaire et tableau périodique sur un bureau">
            <a:extLst>
              <a:ext uri="{FF2B5EF4-FFF2-40B4-BE49-F238E27FC236}">
                <a16:creationId xmlns:a16="http://schemas.microsoft.com/office/drawing/2014/main" id="{6000223A-FB3E-B3F7-0D89-B17E080C3F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-2" b="1560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B923B8-3198-45E6-63E2-713FCAA6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Nom </a:t>
            </a:r>
            <a:r>
              <a:rPr lang="en-US" sz="9600" err="1">
                <a:solidFill>
                  <a:srgbClr val="FFFFFF"/>
                </a:solidFill>
              </a:rPr>
              <a:t>scientifique</a:t>
            </a:r>
            <a:endParaRPr lang="en-US" sz="96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FF6700-FEF1-BEC5-CB56-40E9C2EB7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FFFF"/>
                </a:solidFill>
              </a:rPr>
              <a:t>Bordetella pertussis et Bordetella </a:t>
            </a:r>
            <a:r>
              <a:rPr lang="en-US" sz="4400" err="1">
                <a:solidFill>
                  <a:srgbClr val="FFFFFF"/>
                </a:solidFill>
              </a:rPr>
              <a:t>parapertussis</a:t>
            </a:r>
            <a:endParaRPr lang="en-US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9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8844373-2C10-4009-B7EA-3CF51340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87B354-329A-8197-1482-23C27A3F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117" y="841375"/>
            <a:ext cx="3735237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 err="1">
                <a:solidFill>
                  <a:schemeClr val="bg1"/>
                </a:solidFill>
              </a:rPr>
              <a:t>Symptômes</a:t>
            </a:r>
            <a:endParaRPr lang="en-US" sz="5600" kern="1200" dirty="0" err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1086F5-290F-43BC-8A5F-AA48DA80D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BFE62CD-B7BF-4E72-B3A4-EF70C3DAF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C58BB09-35C2-4EAD-A800-B39E4CA49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Image 13" descr="Écoulement nasal et éternuements du bébé | Nestlé Health Science">
            <a:extLst>
              <a:ext uri="{FF2B5EF4-FFF2-40B4-BE49-F238E27FC236}">
                <a16:creationId xmlns:a16="http://schemas.microsoft.com/office/drawing/2014/main" id="{83BAC608-693E-F90D-3CC7-A8A0DDD6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81" b="14077"/>
          <a:stretch>
            <a:fillRect/>
          </a:stretch>
        </p:blipFill>
        <p:spPr>
          <a:xfrm>
            <a:off x="20" y="10"/>
            <a:ext cx="3690882" cy="3333740"/>
          </a:xfrm>
          <a:custGeom>
            <a:avLst/>
            <a:gdLst/>
            <a:ahLst/>
            <a:cxnLst/>
            <a:rect l="l" t="t" r="r" b="b"/>
            <a:pathLst>
              <a:path w="3690902" h="333375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690902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26" name="Image 25" descr="Yeux rouges, principal signe de la conjonctivite">
            <a:extLst>
              <a:ext uri="{FF2B5EF4-FFF2-40B4-BE49-F238E27FC236}">
                <a16:creationId xmlns:a16="http://schemas.microsoft.com/office/drawing/2014/main" id="{9D875AB1-3CA4-002A-85E2-67FE93EAC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20" r="28155" b="2"/>
          <a:stretch>
            <a:fillRect/>
          </a:stretch>
        </p:blipFill>
        <p:spPr>
          <a:xfrm>
            <a:off x="8281916" y="1"/>
            <a:ext cx="3910084" cy="3333747"/>
          </a:xfrm>
          <a:custGeom>
            <a:avLst/>
            <a:gdLst/>
            <a:ahLst/>
            <a:cxnLst/>
            <a:rect l="l" t="t" r="r" b="b"/>
            <a:pathLst>
              <a:path w="3910084" h="3333747">
                <a:moveTo>
                  <a:pt x="118775" y="0"/>
                </a:moveTo>
                <a:lnTo>
                  <a:pt x="3910084" y="0"/>
                </a:lnTo>
                <a:lnTo>
                  <a:pt x="3910084" y="3333747"/>
                </a:lnTo>
                <a:lnTo>
                  <a:pt x="203835" y="3333747"/>
                </a:lnTo>
                <a:lnTo>
                  <a:pt x="0" y="803615"/>
                </a:lnTo>
                <a:close/>
              </a:path>
            </a:pathLst>
          </a:custGeom>
        </p:spPr>
      </p:pic>
      <p:pic>
        <p:nvPicPr>
          <p:cNvPr id="13" name="Image 12" descr="Fièvre enfant : que faire si sa température est haute ? - mpedia.fr">
            <a:extLst>
              <a:ext uri="{FF2B5EF4-FFF2-40B4-BE49-F238E27FC236}">
                <a16:creationId xmlns:a16="http://schemas.microsoft.com/office/drawing/2014/main" id="{26098605-3F44-B916-1DEB-2953F7D720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" b="5001"/>
          <a:stretch>
            <a:fillRect/>
          </a:stretch>
        </p:blipFill>
        <p:spPr>
          <a:xfrm>
            <a:off x="20" y="3524255"/>
            <a:ext cx="3910064" cy="3333745"/>
          </a:xfrm>
          <a:custGeom>
            <a:avLst/>
            <a:gdLst/>
            <a:ahLst/>
            <a:cxnLst/>
            <a:rect l="l" t="t" r="r" b="b"/>
            <a:pathLst>
              <a:path w="3910084" h="3333745">
                <a:moveTo>
                  <a:pt x="0" y="0"/>
                </a:moveTo>
                <a:lnTo>
                  <a:pt x="3706250" y="0"/>
                </a:lnTo>
                <a:lnTo>
                  <a:pt x="3910084" y="2530130"/>
                </a:lnTo>
                <a:lnTo>
                  <a:pt x="3791309" y="3333745"/>
                </a:lnTo>
                <a:lnTo>
                  <a:pt x="0" y="3333745"/>
                </a:lnTo>
                <a:close/>
              </a:path>
            </a:pathLst>
          </a:cu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220991A-5EB0-44E3-B615-BDCA59E66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FBE570C-9796-4356-8D50-B25FFB05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D72FE4A-0FC7-4162-85F2-63D0FE67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7" name="Image 26" descr="La toux sèche: un signal d'alarme émis par le corps - Planete sante">
            <a:extLst>
              <a:ext uri="{FF2B5EF4-FFF2-40B4-BE49-F238E27FC236}">
                <a16:creationId xmlns:a16="http://schemas.microsoft.com/office/drawing/2014/main" id="{374C3B50-1D0E-9F49-FF43-29A0328536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197" r="5952" b="4"/>
          <a:stretch>
            <a:fillRect/>
          </a:stretch>
        </p:blipFill>
        <p:spPr>
          <a:xfrm>
            <a:off x="8504168" y="3562350"/>
            <a:ext cx="3687832" cy="3295650"/>
          </a:xfrm>
          <a:custGeom>
            <a:avLst/>
            <a:gdLst/>
            <a:ahLst/>
            <a:cxnLst/>
            <a:rect l="l" t="t" r="r" b="b"/>
            <a:pathLst>
              <a:path w="3687832" h="3295650">
                <a:moveTo>
                  <a:pt x="3687832" y="0"/>
                </a:moveTo>
                <a:lnTo>
                  <a:pt x="3687832" y="3295650"/>
                </a:lnTo>
                <a:lnTo>
                  <a:pt x="691450" y="3295650"/>
                </a:lnTo>
                <a:lnTo>
                  <a:pt x="124499" y="1545374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1D1A57D-77BC-4EEC-819E-6F5EEF34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913AB8E-CB2A-4854-8A54-923C07FC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F5CCDF-B355-4127-8062-39039B53D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9" name="Image 28" descr="Flèche vers le haut - Icônes flèches gratuites">
            <a:extLst>
              <a:ext uri="{FF2B5EF4-FFF2-40B4-BE49-F238E27FC236}">
                <a16:creationId xmlns:a16="http://schemas.microsoft.com/office/drawing/2014/main" id="{E80BF331-3DE8-AAB2-F153-3EEA53FB7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502770" y="4599319"/>
            <a:ext cx="1196197" cy="12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Calendrier scolaire | Centre de formation professionnelle Alma">
            <a:extLst>
              <a:ext uri="{FF2B5EF4-FFF2-40B4-BE49-F238E27FC236}">
                <a16:creationId xmlns:a16="http://schemas.microsoft.com/office/drawing/2014/main" id="{66AC779E-4DB9-7E68-290A-AB3184F6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996" r="-1" b="21452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CE13FE-A353-8ED5-8212-96CD217B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durée</a:t>
            </a:r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1E160D-3498-57F8-9E00-71624531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Parties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du </a:t>
            </a:r>
            <a:r>
              <a:rPr lang="en-US" sz="5200" dirty="0"/>
              <a:t>corps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atteintes</a:t>
            </a:r>
            <a:endParaRPr lang="en-US" sz="5200" kern="1200" dirty="0">
              <a:latin typeface="+mj-lt"/>
            </a:endParaRPr>
          </a:p>
        </p:txBody>
      </p:sp>
      <p:pic>
        <p:nvPicPr>
          <p:cNvPr id="7" name="Espace réservé du contenu 6" descr="Système respiratoire supérieur">
            <a:extLst>
              <a:ext uri="{FF2B5EF4-FFF2-40B4-BE49-F238E27FC236}">
                <a16:creationId xmlns:a16="http://schemas.microsoft.com/office/drawing/2014/main" id="{EF01846D-632F-BFF4-F300-8C6FD3EE0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437" r="-1" b="-1"/>
          <a:stretch>
            <a:fillRect/>
          </a:stretch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" name="Image 7" descr="Poumons : tout sur ces structures du système respiratoire">
            <a:extLst>
              <a:ext uri="{FF2B5EF4-FFF2-40B4-BE49-F238E27FC236}">
                <a16:creationId xmlns:a16="http://schemas.microsoft.com/office/drawing/2014/main" id="{63DC54F1-2719-1E5F-8031-2D4748D9E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78" r="9410" b="-3"/>
          <a:stretch>
            <a:fillRect/>
          </a:stretch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0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04E51-8826-FEEE-83BF-BB823F35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7163" y="5244012"/>
            <a:ext cx="11935578" cy="8596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000" kern="1200" err="1">
                <a:latin typeface="+mj-lt"/>
                <a:ea typeface="+mj-ea"/>
                <a:cs typeface="+mj-cs"/>
              </a:rPr>
              <a:t>Conséquences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et complications les plus probable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TRYBU Analyse d'Article / Ostéosynthèse costale et traumatisme thoracique  sévère">
            <a:extLst>
              <a:ext uri="{FF2B5EF4-FFF2-40B4-BE49-F238E27FC236}">
                <a16:creationId xmlns:a16="http://schemas.microsoft.com/office/drawing/2014/main" id="{672C87A0-D0D9-4B20-914E-E99C3E194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25" y="692331"/>
            <a:ext cx="978536" cy="732958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Institut de la Hernie Abdominale Montpellier Méditerranée, IHAMM Centre de  Chirurgie Viscérale et de l'Obésité Montpellier">
            <a:extLst>
              <a:ext uri="{FF2B5EF4-FFF2-40B4-BE49-F238E27FC236}">
                <a16:creationId xmlns:a16="http://schemas.microsoft.com/office/drawing/2014/main" id="{17641985-D8A8-1113-89AB-82DD851D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499" y="996837"/>
            <a:ext cx="1685012" cy="1529148"/>
          </a:xfrm>
          <a:prstGeom prst="rect">
            <a:avLst/>
          </a:prstGeom>
        </p:spPr>
      </p:pic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Broncho-pneumonie : symptômes, traitement, définition - docteurclic.com">
            <a:extLst>
              <a:ext uri="{FF2B5EF4-FFF2-40B4-BE49-F238E27FC236}">
                <a16:creationId xmlns:a16="http://schemas.microsoft.com/office/drawing/2014/main" id="{5962955C-9268-7FCD-D441-9945D1F73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34" y="3081213"/>
            <a:ext cx="1955665" cy="146674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Comment réagir en cas de saignement de nez ? - AlloDocteurs">
            <a:extLst>
              <a:ext uri="{FF2B5EF4-FFF2-40B4-BE49-F238E27FC236}">
                <a16:creationId xmlns:a16="http://schemas.microsoft.com/office/drawing/2014/main" id="{CC7AFD24-7EBD-5F40-B577-93553E57A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490" y="1639389"/>
            <a:ext cx="1857473" cy="1044829"/>
          </a:xfrm>
          <a:prstGeom prst="rect">
            <a:avLst/>
          </a:prstGeom>
        </p:spPr>
      </p:pic>
      <p:pic>
        <p:nvPicPr>
          <p:cNvPr id="9" name="Image 8" descr="Hémorragie du vitré - Sang dans l'œil - Label QualiDoc">
            <a:extLst>
              <a:ext uri="{FF2B5EF4-FFF2-40B4-BE49-F238E27FC236}">
                <a16:creationId xmlns:a16="http://schemas.microsoft.com/office/drawing/2014/main" id="{6986FE87-E41C-40F2-CDC9-5B67C3766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834" y="3125695"/>
            <a:ext cx="2396155" cy="134983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otite ou otite moyenne - LAROUSSE">
            <a:extLst>
              <a:ext uri="{FF2B5EF4-FFF2-40B4-BE49-F238E27FC236}">
                <a16:creationId xmlns:a16="http://schemas.microsoft.com/office/drawing/2014/main" id="{45213F6E-770D-40A8-B8C2-303D8C551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923147" y="2487997"/>
            <a:ext cx="2456770" cy="1842577"/>
          </a:xfrm>
          <a:prstGeom prst="rect">
            <a:avLst/>
          </a:prstGeom>
        </p:spPr>
      </p:pic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F07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37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8B6A9-B52D-B9A1-884C-D8D9EE9B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de transmission</a:t>
            </a:r>
          </a:p>
        </p:txBody>
      </p:sp>
      <p:pic>
        <p:nvPicPr>
          <p:cNvPr id="3" name="Image 2" descr="Les différentes poignées de main et ce qu'elles signifient">
            <a:extLst>
              <a:ext uri="{FF2B5EF4-FFF2-40B4-BE49-F238E27FC236}">
                <a16:creationId xmlns:a16="http://schemas.microsoft.com/office/drawing/2014/main" id="{40DD6D56-C0D3-8D7D-98CE-E7CE5873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4" y="2078535"/>
            <a:ext cx="2743198" cy="1234439"/>
          </a:xfrm>
          <a:prstGeom prst="rect">
            <a:avLst/>
          </a:prstGeom>
        </p:spPr>
      </p:pic>
      <p:pic>
        <p:nvPicPr>
          <p:cNvPr id="4" name="Image 3" descr="Mouchoir sale : résultats (3,5 mille) d'images libres de droits, de photos  de stock et d'illustrations | Shutterstock">
            <a:extLst>
              <a:ext uri="{FF2B5EF4-FFF2-40B4-BE49-F238E27FC236}">
                <a16:creationId xmlns:a16="http://schemas.microsoft.com/office/drawing/2014/main" id="{1D9DCE68-9748-F0A3-7F0F-F08EA21E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111"/>
            <a:ext cx="2743199" cy="1969476"/>
          </a:xfrm>
          <a:prstGeom prst="rect">
            <a:avLst/>
          </a:prstGeom>
        </p:spPr>
      </p:pic>
      <p:pic>
        <p:nvPicPr>
          <p:cNvPr id="5" name="Image 4" descr="Beaucoup le font sans s'en rendre compte, se gratter le nez en pleine  conversation a une signification précise">
            <a:extLst>
              <a:ext uri="{FF2B5EF4-FFF2-40B4-BE49-F238E27FC236}">
                <a16:creationId xmlns:a16="http://schemas.microsoft.com/office/drawing/2014/main" id="{B807B159-92B2-F37A-7F20-EAB07A6D1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182374"/>
            <a:ext cx="2743200" cy="1828800"/>
          </a:xfrm>
          <a:prstGeom prst="rect">
            <a:avLst/>
          </a:prstGeom>
        </p:spPr>
      </p:pic>
      <p:pic>
        <p:nvPicPr>
          <p:cNvPr id="6" name="Image 5" descr="La différence entre la transmission par gouttelettes et celle par voie  aérienne | OHdio | Radio-Canada">
            <a:extLst>
              <a:ext uri="{FF2B5EF4-FFF2-40B4-BE49-F238E27FC236}">
                <a16:creationId xmlns:a16="http://schemas.microsoft.com/office/drawing/2014/main" id="{4189E636-4DCF-F4DA-0CA1-40C1A1C32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608" y="1708749"/>
            <a:ext cx="2857500" cy="1600200"/>
          </a:xfrm>
          <a:prstGeom prst="rect">
            <a:avLst/>
          </a:prstGeom>
        </p:spPr>
      </p:pic>
      <p:pic>
        <p:nvPicPr>
          <p:cNvPr id="7" name="Image 6" descr="Toux : définition, types, diagnostic et traitements">
            <a:extLst>
              <a:ext uri="{FF2B5EF4-FFF2-40B4-BE49-F238E27FC236}">
                <a16:creationId xmlns:a16="http://schemas.microsoft.com/office/drawing/2014/main" id="{18C0E0DB-FC7E-E547-340D-402FF9A42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759" y="4090934"/>
            <a:ext cx="2743200" cy="2011680"/>
          </a:xfrm>
          <a:prstGeom prst="rect">
            <a:avLst/>
          </a:prstGeom>
        </p:spPr>
      </p:pic>
      <p:pic>
        <p:nvPicPr>
          <p:cNvPr id="8" name="Image 7" descr="Journée internationale du baiser : ce qu'il faut savoir sur le bisou - ICI">
            <a:extLst>
              <a:ext uri="{FF2B5EF4-FFF2-40B4-BE49-F238E27FC236}">
                <a16:creationId xmlns:a16="http://schemas.microsoft.com/office/drawing/2014/main" id="{22B5E92E-D269-D6C5-01C7-164B86476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20" y="4291912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1178F-A7BA-6543-DB9B-832B793B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Protection                                       prévention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66540-E44A-1678-A20E-977418856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Flèche vers le haut - Icônes flèches gratuites">
            <a:extLst>
              <a:ext uri="{FF2B5EF4-FFF2-40B4-BE49-F238E27FC236}">
                <a16:creationId xmlns:a16="http://schemas.microsoft.com/office/drawing/2014/main" id="{A2B45E52-8635-8BCD-96FB-BBED227B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582" y="3334109"/>
            <a:ext cx="1814423" cy="1800046"/>
          </a:xfrm>
          <a:prstGeom prst="rect">
            <a:avLst/>
          </a:prstGeom>
        </p:spPr>
      </p:pic>
      <p:pic>
        <p:nvPicPr>
          <p:cNvPr id="6" name="Image 5" descr="Hygiène des mains: une petite mesure pour un grand effet">
            <a:extLst>
              <a:ext uri="{FF2B5EF4-FFF2-40B4-BE49-F238E27FC236}">
                <a16:creationId xmlns:a16="http://schemas.microsoft.com/office/drawing/2014/main" id="{13B18E97-5263-0AE4-099A-15DF2426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456" y="1430907"/>
            <a:ext cx="2790825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La pratique d'une hygiène des mains de qualité : un gage de santé ! | Elsan">
            <a:extLst>
              <a:ext uri="{FF2B5EF4-FFF2-40B4-BE49-F238E27FC236}">
                <a16:creationId xmlns:a16="http://schemas.microsoft.com/office/drawing/2014/main" id="{A00CBBCE-29B1-4862-8166-E1092A879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16" y="3635764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Protocole sanitaire du local - Iskis">
            <a:extLst>
              <a:ext uri="{FF2B5EF4-FFF2-40B4-BE49-F238E27FC236}">
                <a16:creationId xmlns:a16="http://schemas.microsoft.com/office/drawing/2014/main" id="{89F19B82-7B13-1645-9490-CB1E5B1A3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606" y="2244305"/>
            <a:ext cx="2153729" cy="2168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Toussez dans votre coude - Préventimark">
            <a:extLst>
              <a:ext uri="{FF2B5EF4-FFF2-40B4-BE49-F238E27FC236}">
                <a16:creationId xmlns:a16="http://schemas.microsoft.com/office/drawing/2014/main" id="{2E6CF4D5-31E0-628D-D1EF-8447518A8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596" y="4800332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undefined">
            <a:extLst>
              <a:ext uri="{FF2B5EF4-FFF2-40B4-BE49-F238E27FC236}">
                <a16:creationId xmlns:a16="http://schemas.microsoft.com/office/drawing/2014/main" id="{69765451-237A-4CA1-04B4-841FB14E8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6" y="2242868"/>
            <a:ext cx="3522453" cy="35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198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COQUELUCHE</vt:lpstr>
      <vt:lpstr>Nom scientifique</vt:lpstr>
      <vt:lpstr>Symptômes</vt:lpstr>
      <vt:lpstr>durée</vt:lpstr>
      <vt:lpstr>Parties du corps atteintes</vt:lpstr>
      <vt:lpstr>Conséquences et complications les plus probable</vt:lpstr>
      <vt:lpstr>Mode de transmission</vt:lpstr>
      <vt:lpstr>Protection                                       prévention</vt:lpstr>
      <vt:lpstr>traitement</vt:lpstr>
      <vt:lpstr>Statistiques Québec</vt:lpstr>
      <vt:lpstr>Statistique canada</vt:lpstr>
      <vt:lpstr>Prévention de la transmission</vt:lpstr>
      <vt:lpstr>Petite histoire</vt:lpstr>
      <vt:lpstr>Première théorie</vt:lpstr>
      <vt:lpstr>Deuxième théorie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516</cp:revision>
  <dcterms:created xsi:type="dcterms:W3CDTF">2025-11-25T20:25:19Z</dcterms:created>
  <dcterms:modified xsi:type="dcterms:W3CDTF">2026-01-13T12:47:38Z</dcterms:modified>
</cp:coreProperties>
</file>